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3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667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200" dirty="0" smtClean="0"/>
              <a:t>DEPARTMEANT OF </a:t>
            </a:r>
            <a:r>
              <a:rPr lang="en-US" sz="2200" dirty="0" smtClean="0"/>
              <a:t>GEOGRAPHY</a:t>
            </a:r>
          </a:p>
          <a:p>
            <a:endParaRPr lang="en-US" dirty="0" smtClean="0"/>
          </a:p>
          <a:p>
            <a:r>
              <a:rPr lang="en-IN" sz="2400" dirty="0" smtClean="0"/>
              <a:t>Topic.- SOIL OF INDIA</a:t>
            </a:r>
          </a:p>
          <a:p>
            <a:endParaRPr lang="en-IN" dirty="0" smtClean="0"/>
          </a:p>
          <a:p>
            <a:r>
              <a:rPr lang="en-IN" sz="2000" dirty="0" smtClean="0"/>
              <a:t>Prof.- </a:t>
            </a:r>
            <a:r>
              <a:rPr lang="en-IN" sz="2000" dirty="0" err="1" smtClean="0"/>
              <a:t>Indrajit</a:t>
            </a:r>
            <a:r>
              <a:rPr lang="en-IN" sz="2000" dirty="0" smtClean="0"/>
              <a:t> </a:t>
            </a:r>
            <a:r>
              <a:rPr lang="en-IN" sz="2000" dirty="0" err="1" smtClean="0"/>
              <a:t>Mandal</a:t>
            </a: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CHANDIDAS MAHAVIDYALAYA</a:t>
            </a:r>
            <a:br>
              <a:rPr lang="en-US" smtClean="0"/>
            </a:b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 3. Black soil / </a:t>
            </a:r>
            <a:r>
              <a:rPr lang="en-US" b="1" dirty="0" err="1" smtClean="0"/>
              <a:t>regur</a:t>
            </a:r>
            <a:r>
              <a:rPr lang="en-US" b="1" dirty="0" smtClean="0"/>
              <a:t> soil: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/>
          </a:bodyPr>
          <a:lstStyle/>
          <a:p>
            <a:pPr lvl="0" fontAlgn="base"/>
            <a:r>
              <a:rPr lang="en-US" dirty="0" err="1" smtClean="0"/>
              <a:t>Regur</a:t>
            </a:r>
            <a:r>
              <a:rPr lang="en-US" dirty="0" smtClean="0"/>
              <a:t> means </a:t>
            </a:r>
            <a:r>
              <a:rPr lang="en-US" b="1" dirty="0" smtClean="0"/>
              <a:t>cotton – </a:t>
            </a:r>
            <a:r>
              <a:rPr lang="en-US" dirty="0" smtClean="0"/>
              <a:t>best soil for cotton cultivation.</a:t>
            </a:r>
          </a:p>
          <a:p>
            <a:pPr lvl="0" fontAlgn="base"/>
            <a:r>
              <a:rPr lang="en-US" dirty="0" smtClean="0"/>
              <a:t>Most of the Deccan is occupied by Black soil.</a:t>
            </a:r>
          </a:p>
          <a:p>
            <a:pPr lvl="0" fontAlgn="base"/>
            <a:r>
              <a:rPr lang="en-US" dirty="0" smtClean="0"/>
              <a:t>High water retaining capacity.</a:t>
            </a:r>
          </a:p>
          <a:p>
            <a:pPr lvl="0" fontAlgn="base"/>
            <a:r>
              <a:rPr lang="en-US" b="1" u="sng" dirty="0" smtClean="0"/>
              <a:t>Rich in:</a:t>
            </a:r>
            <a:r>
              <a:rPr lang="en-US" dirty="0" smtClean="0"/>
              <a:t> Iron, lime, calcium, potassium, aluminum and magnesium.</a:t>
            </a:r>
          </a:p>
          <a:p>
            <a:pPr lvl="0" fontAlgn="base"/>
            <a:r>
              <a:rPr lang="en-US" b="1" u="sng" dirty="0" err="1" smtClean="0"/>
              <a:t>Colour</a:t>
            </a:r>
            <a:r>
              <a:rPr lang="en-US" b="1" u="sng" dirty="0" smtClean="0"/>
              <a:t>:</a:t>
            </a:r>
            <a:r>
              <a:rPr lang="en-US" dirty="0" smtClean="0"/>
              <a:t> Deep black to light black.</a:t>
            </a:r>
          </a:p>
          <a:p>
            <a:pPr fontAlgn="base"/>
            <a:r>
              <a:rPr lang="en-US" dirty="0" smtClean="0"/>
              <a:t>It is mostly found in areas such as Gujarat, Madhya Pradesh </a:t>
            </a:r>
            <a:r>
              <a:rPr lang="en-US" dirty="0" err="1" smtClean="0"/>
              <a:t>and</a:t>
            </a:r>
            <a:r>
              <a:rPr lang="en-US" b="1" dirty="0" err="1" smtClean="0"/>
              <a:t>Maharashtra</a:t>
            </a:r>
            <a:r>
              <a:rPr lang="en-US" dirty="0" smtClean="0"/>
              <a:t>. It is also found in </a:t>
            </a:r>
            <a:r>
              <a:rPr lang="en-US" b="1" dirty="0" smtClean="0"/>
              <a:t>states</a:t>
            </a:r>
            <a:r>
              <a:rPr lang="en-US" dirty="0" smtClean="0"/>
              <a:t> like </a:t>
            </a:r>
            <a:r>
              <a:rPr lang="en-US" b="1" dirty="0" smtClean="0"/>
              <a:t>Tamil Nadu</a:t>
            </a:r>
            <a:r>
              <a:rPr lang="en-US" dirty="0" smtClean="0"/>
              <a:t>, </a:t>
            </a:r>
            <a:r>
              <a:rPr lang="en-US" b="1" dirty="0" smtClean="0"/>
              <a:t>Andhra Pradesh</a:t>
            </a:r>
            <a:r>
              <a:rPr lang="en-US" dirty="0" smtClean="0"/>
              <a:t> and </a:t>
            </a:r>
            <a:r>
              <a:rPr lang="en-US" b="1" dirty="0" smtClean="0"/>
              <a:t>Karnataka</a:t>
            </a:r>
            <a:r>
              <a:rPr lang="en-US" dirty="0" smtClean="0"/>
              <a:t>. Black soil is extremely fine and clayey and has the capacity to hold a lot of moisture.</a:t>
            </a:r>
          </a:p>
          <a:p>
            <a:pPr lvl="0" fontAlgn="base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Laterite</a:t>
            </a:r>
            <a:r>
              <a:rPr lang="en-US" b="1" dirty="0" smtClean="0"/>
              <a:t> soil: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pPr lvl="0" fontAlgn="base"/>
            <a:endParaRPr lang="en-US" dirty="0" smtClean="0"/>
          </a:p>
          <a:p>
            <a:pPr lvl="0" fontAlgn="base"/>
            <a:r>
              <a:rPr lang="en-US" b="1" u="sng" dirty="0" smtClean="0"/>
              <a:t>Rich in</a:t>
            </a:r>
            <a:r>
              <a:rPr lang="en-US" dirty="0" smtClean="0"/>
              <a:t>: Iron and Aluminum</a:t>
            </a:r>
          </a:p>
          <a:p>
            <a:pPr lvl="0" fontAlgn="base"/>
            <a:r>
              <a:rPr lang="en-US" b="1" u="sng" dirty="0" smtClean="0"/>
              <a:t>Deficient in</a:t>
            </a:r>
            <a:r>
              <a:rPr lang="en-US" dirty="0" smtClean="0"/>
              <a:t>: Nitrogen, Potash, Potassium, Lime, Humus</a:t>
            </a:r>
          </a:p>
          <a:p>
            <a:pPr fontAlgn="base"/>
            <a:r>
              <a:rPr lang="en-US" b="1" u="sng" dirty="0" err="1" smtClean="0"/>
              <a:t>Colour</a:t>
            </a:r>
            <a:r>
              <a:rPr lang="en-US" dirty="0" smtClean="0"/>
              <a:t>: Red </a:t>
            </a:r>
            <a:r>
              <a:rPr lang="en-US" dirty="0" err="1" smtClean="0"/>
              <a:t>colour</a:t>
            </a:r>
            <a:r>
              <a:rPr lang="en-US" dirty="0" smtClean="0"/>
              <a:t> due to iron oxide. </a:t>
            </a:r>
          </a:p>
          <a:p>
            <a:pPr fontAlgn="base"/>
            <a:r>
              <a:rPr lang="en-US" dirty="0" smtClean="0"/>
              <a:t>Rice, </a:t>
            </a:r>
            <a:r>
              <a:rPr lang="en-US" dirty="0" err="1" smtClean="0"/>
              <a:t>Ragi</a:t>
            </a:r>
            <a:r>
              <a:rPr lang="en-US" dirty="0" smtClean="0"/>
              <a:t>, Sugarcane and Cashew nuts are cultivated mainly.</a:t>
            </a:r>
          </a:p>
          <a:p>
            <a:pPr fontAlgn="base"/>
            <a:r>
              <a:rPr lang="en-US" dirty="0" smtClean="0"/>
              <a:t> These soils have mainly developed in the higher areas of the Peninsular plateau. The </a:t>
            </a:r>
            <a:r>
              <a:rPr lang="en-US" dirty="0" err="1" smtClean="0"/>
              <a:t>laterite</a:t>
            </a:r>
            <a:r>
              <a:rPr lang="en-US" dirty="0" smtClean="0"/>
              <a:t> soils are commonly found in </a:t>
            </a:r>
            <a:r>
              <a:rPr lang="en-US" b="1" dirty="0" smtClean="0"/>
              <a:t>Karnataka, Kerala, </a:t>
            </a:r>
            <a:r>
              <a:rPr lang="en-US" b="1" dirty="0" err="1" smtClean="0"/>
              <a:t>Tamilnadu</a:t>
            </a:r>
            <a:r>
              <a:rPr lang="en-US" dirty="0" smtClean="0"/>
              <a:t>, </a:t>
            </a:r>
            <a:r>
              <a:rPr lang="en-US" b="1" dirty="0" smtClean="0"/>
              <a:t>Madhya Pradesh </a:t>
            </a:r>
            <a:r>
              <a:rPr lang="en-US" dirty="0" smtClean="0"/>
              <a:t>and the hilly areas of Orissa and Assam. Soil </a:t>
            </a:r>
            <a:r>
              <a:rPr lang="en-US" dirty="0" err="1" smtClean="0"/>
              <a:t>Colour</a:t>
            </a:r>
            <a:r>
              <a:rPr lang="en-US" dirty="0" smtClean="0"/>
              <a:t>: Reddish brown in </a:t>
            </a:r>
            <a:r>
              <a:rPr lang="en-US" dirty="0" err="1" smtClean="0"/>
              <a:t>colour</a:t>
            </a:r>
            <a:r>
              <a:rPr lang="en-US" dirty="0" smtClean="0"/>
              <a:t> due to the presence of iron oxide.</a:t>
            </a:r>
          </a:p>
          <a:p>
            <a:pPr lvl="0" fontAlgn="base"/>
            <a:endParaRPr lang="en-US" dirty="0" smtClean="0"/>
          </a:p>
          <a:p>
            <a:pPr lvl="0" fontAlgn="base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Saline soil: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Saline soil are found in the coastal area of the any country .</a:t>
            </a:r>
          </a:p>
          <a:p>
            <a:r>
              <a:rPr lang="en-US" dirty="0" smtClean="0"/>
              <a:t>Crops tolerant include </a:t>
            </a:r>
            <a:r>
              <a:rPr lang="en-US" b="1" dirty="0" smtClean="0"/>
              <a:t>cotton</a:t>
            </a:r>
            <a:r>
              <a:rPr lang="en-US" dirty="0" smtClean="0"/>
              <a:t>, </a:t>
            </a:r>
            <a:r>
              <a:rPr lang="en-US" b="1" dirty="0" smtClean="0"/>
              <a:t>alfalfa</a:t>
            </a:r>
            <a:r>
              <a:rPr lang="en-US" dirty="0" smtClean="0"/>
              <a:t>, </a:t>
            </a:r>
            <a:r>
              <a:rPr lang="en-US" b="1" dirty="0" smtClean="0"/>
              <a:t>cereals</a:t>
            </a:r>
            <a:r>
              <a:rPr lang="en-US" dirty="0" smtClean="0"/>
              <a:t>, </a:t>
            </a:r>
            <a:r>
              <a:rPr lang="en-US" b="1" dirty="0" smtClean="0"/>
              <a:t>grain sorghum</a:t>
            </a:r>
            <a:r>
              <a:rPr lang="en-US" dirty="0" smtClean="0"/>
              <a:t>, </a:t>
            </a:r>
            <a:r>
              <a:rPr lang="en-US" b="1" dirty="0" smtClean="0"/>
              <a:t>sugar beets</a:t>
            </a:r>
            <a:r>
              <a:rPr lang="en-US" dirty="0" smtClean="0"/>
              <a:t>, Bermuda </a:t>
            </a:r>
            <a:r>
              <a:rPr lang="en-US" b="1" dirty="0" smtClean="0"/>
              <a:t>grass</a:t>
            </a:r>
            <a:r>
              <a:rPr lang="en-US" dirty="0" smtClean="0"/>
              <a:t>, tall </a:t>
            </a:r>
            <a:r>
              <a:rPr lang="en-US" b="1" dirty="0" smtClean="0"/>
              <a:t>wheat grass</a:t>
            </a:r>
            <a:r>
              <a:rPr lang="en-US" dirty="0" smtClean="0"/>
              <a:t> and Harding </a:t>
            </a:r>
            <a:r>
              <a:rPr lang="en-US" b="1" dirty="0" smtClean="0"/>
              <a:t>grass</a:t>
            </a:r>
            <a:r>
              <a:rPr lang="en-US" dirty="0" smtClean="0"/>
              <a:t>. Salinity higher than desirable for greenhouse soils. Strongly saline.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6. Desert / arid soil: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pPr lvl="0" fontAlgn="base"/>
            <a:r>
              <a:rPr lang="en-US" dirty="0" smtClean="0"/>
              <a:t>In general, </a:t>
            </a:r>
            <a:r>
              <a:rPr lang="en-US" b="1" dirty="0" smtClean="0"/>
              <a:t>Desert soil</a:t>
            </a:r>
            <a:r>
              <a:rPr lang="en-US" dirty="0" smtClean="0"/>
              <a:t> is </a:t>
            </a:r>
            <a:r>
              <a:rPr lang="en-US" b="1" dirty="0" smtClean="0"/>
              <a:t>found</a:t>
            </a:r>
            <a:r>
              <a:rPr lang="en-US" dirty="0" smtClean="0"/>
              <a:t> in arid and semi arid areas with low </a:t>
            </a:r>
            <a:r>
              <a:rPr lang="en-US" dirty="0" err="1" smtClean="0"/>
              <a:t>rainfall.Such</a:t>
            </a:r>
            <a:r>
              <a:rPr lang="en-US" dirty="0" smtClean="0"/>
              <a:t> places are Rajasthan ,some parts of </a:t>
            </a:r>
            <a:r>
              <a:rPr lang="en-US" dirty="0" err="1" smtClean="0"/>
              <a:t>Gujarat,Haryana</a:t>
            </a:r>
            <a:r>
              <a:rPr lang="en-US" dirty="0" smtClean="0"/>
              <a:t> and Punjab.</a:t>
            </a:r>
          </a:p>
          <a:p>
            <a:pPr lvl="0" fontAlgn="base"/>
            <a:r>
              <a:rPr lang="en-US" dirty="0" smtClean="0"/>
              <a:t>Deposited mainly by wind activities.</a:t>
            </a:r>
          </a:p>
          <a:p>
            <a:pPr lvl="0" fontAlgn="base"/>
            <a:r>
              <a:rPr lang="en-US" dirty="0" smtClean="0"/>
              <a:t>High salt content.</a:t>
            </a:r>
          </a:p>
          <a:p>
            <a:pPr lvl="0" fontAlgn="base"/>
            <a:r>
              <a:rPr lang="en-US" dirty="0" smtClean="0"/>
              <a:t>Lack of moisture and Humus.</a:t>
            </a:r>
          </a:p>
          <a:p>
            <a:pPr lvl="0" fontAlgn="base"/>
            <a:r>
              <a:rPr lang="en-US" dirty="0" err="1" smtClean="0"/>
              <a:t>Kankar</a:t>
            </a:r>
            <a:r>
              <a:rPr lang="en-US" dirty="0" smtClean="0"/>
              <a:t> or Impure Calcium carbonate content is high which restricts the infiltration of water.</a:t>
            </a:r>
          </a:p>
          <a:p>
            <a:pPr lvl="0" fontAlgn="base"/>
            <a:r>
              <a:rPr lang="en-US" dirty="0" smtClean="0"/>
              <a:t>Nitrogen is insufficient and Phosphate is normal.</a:t>
            </a:r>
          </a:p>
          <a:p>
            <a:pPr lvl="0" fontAlgn="base"/>
            <a:r>
              <a:rPr lang="en-US" b="1" u="sng" dirty="0" smtClean="0"/>
              <a:t>Texture:</a:t>
            </a:r>
            <a:r>
              <a:rPr lang="en-US" dirty="0" smtClean="0"/>
              <a:t> Sandy</a:t>
            </a:r>
          </a:p>
          <a:p>
            <a:pPr lvl="0" fontAlgn="base"/>
            <a:r>
              <a:rPr lang="en-US" b="1" u="sng" dirty="0" err="1" smtClean="0"/>
              <a:t>Colour</a:t>
            </a:r>
            <a:r>
              <a:rPr lang="en-US" b="1" u="sng" dirty="0" smtClean="0"/>
              <a:t>:</a:t>
            </a:r>
            <a:r>
              <a:rPr lang="en-US" dirty="0" smtClean="0"/>
              <a:t> Red to Brown.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7. Peaty / marshy soil: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0" fontAlgn="base"/>
            <a:r>
              <a:rPr lang="en-US" dirty="0" smtClean="0"/>
              <a:t>Areas of heavy rainfall and high humidity.</a:t>
            </a:r>
          </a:p>
          <a:p>
            <a:pPr lvl="0" fontAlgn="base"/>
            <a:r>
              <a:rPr lang="en-US" dirty="0" smtClean="0"/>
              <a:t>Growth of vegetation is very less.</a:t>
            </a:r>
          </a:p>
          <a:p>
            <a:pPr lvl="0" fontAlgn="base"/>
            <a:r>
              <a:rPr lang="en-US" dirty="0" smtClean="0"/>
              <a:t>A large quantity of dead organic matter/humus which makes the soil alkaline.</a:t>
            </a:r>
          </a:p>
          <a:p>
            <a:pPr lvl="0" fontAlgn="base"/>
            <a:r>
              <a:rPr lang="en-US" dirty="0" smtClean="0"/>
              <a:t>Heavy soil with black </a:t>
            </a:r>
            <a:r>
              <a:rPr lang="en-US" dirty="0" err="1" smtClean="0"/>
              <a:t>colour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type soil are found in Kerala.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8. Forest soil: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Regions of high rainfall.</a:t>
            </a:r>
          </a:p>
          <a:p>
            <a:pPr lvl="0" fontAlgn="base"/>
            <a:r>
              <a:rPr lang="en-US" dirty="0" smtClean="0"/>
              <a:t>Humus content is less and thus the soil is acidic.</a:t>
            </a:r>
          </a:p>
          <a:p>
            <a:r>
              <a:rPr lang="en-US" dirty="0" smtClean="0"/>
              <a:t>It is the most important type of </a:t>
            </a:r>
            <a:r>
              <a:rPr lang="en-US" b="1" dirty="0" smtClean="0"/>
              <a:t>soil found</a:t>
            </a:r>
            <a:r>
              <a:rPr lang="en-US" dirty="0" smtClean="0"/>
              <a:t> in the country as it covers about 40% of the total land. It is </a:t>
            </a:r>
            <a:r>
              <a:rPr lang="en-US" b="1" dirty="0" smtClean="0"/>
              <a:t>found</a:t>
            </a:r>
            <a:r>
              <a:rPr lang="en-US" dirty="0" smtClean="0"/>
              <a:t> in the northern plains beginning from Punjab to West Bengal and Assam. It is also </a:t>
            </a:r>
            <a:r>
              <a:rPr lang="en-US" b="1" dirty="0" smtClean="0"/>
              <a:t>found</a:t>
            </a:r>
            <a:r>
              <a:rPr lang="en-US" dirty="0" smtClean="0"/>
              <a:t> in deltas of different rivers such as Krishna, Godavari, </a:t>
            </a:r>
            <a:r>
              <a:rPr lang="en-US" dirty="0" err="1" smtClean="0"/>
              <a:t>Kaveri</a:t>
            </a:r>
            <a:r>
              <a:rPr lang="en-US" dirty="0" smtClean="0"/>
              <a:t> and Mahanadi in peninsular </a:t>
            </a:r>
            <a:r>
              <a:rPr lang="en-US" b="1" dirty="0" smtClean="0"/>
              <a:t>India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Mountain soil: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In the mountain regions of the country.</a:t>
            </a:r>
          </a:p>
          <a:p>
            <a:pPr lvl="0" fontAlgn="base"/>
            <a:r>
              <a:rPr lang="en-US" dirty="0" smtClean="0"/>
              <a:t>Immature soil with low humus and acidic.</a:t>
            </a:r>
          </a:p>
          <a:p>
            <a:pPr lvl="0" fontAlgn="base"/>
            <a:r>
              <a:rPr lang="en-US" dirty="0" smtClean="0"/>
              <a:t>Mountain soil are mainly found on the hill </a:t>
            </a:r>
            <a:r>
              <a:rPr lang="en-US" dirty="0" err="1" smtClean="0"/>
              <a:t>slopes.These</a:t>
            </a:r>
            <a:r>
              <a:rPr lang="en-US" dirty="0" smtClean="0"/>
              <a:t> soils are formed due to mechanical withering caused by </a:t>
            </a:r>
            <a:r>
              <a:rPr lang="en-US" dirty="0" err="1" smtClean="0"/>
              <a:t>snow,rain,temperature</a:t>
            </a:r>
            <a:r>
              <a:rPr lang="en-US" dirty="0" smtClean="0"/>
              <a:t> </a:t>
            </a:r>
            <a:r>
              <a:rPr lang="en-US" dirty="0" err="1" smtClean="0"/>
              <a:t>variation,etc</a:t>
            </a:r>
            <a:r>
              <a:rPr lang="en-US" dirty="0" smtClean="0"/>
              <a:t>. These mountain soils are found in hilly regions of Jammu and </a:t>
            </a:r>
            <a:r>
              <a:rPr lang="en-US" b="1" dirty="0" err="1" smtClean="0"/>
              <a:t>Kashmir</a:t>
            </a:r>
            <a:r>
              <a:rPr lang="en-US" dirty="0" err="1" smtClean="0"/>
              <a:t>,</a:t>
            </a:r>
            <a:r>
              <a:rPr lang="en-US" b="1" dirty="0" err="1" smtClean="0"/>
              <a:t>Sikkim</a:t>
            </a:r>
            <a:r>
              <a:rPr lang="en-US" dirty="0" smtClean="0"/>
              <a:t>, </a:t>
            </a:r>
            <a:r>
              <a:rPr lang="en-US" b="1" dirty="0" err="1" smtClean="0"/>
              <a:t>Assam</a:t>
            </a:r>
            <a:r>
              <a:rPr lang="en-US" dirty="0" err="1" smtClean="0"/>
              <a:t>and</a:t>
            </a:r>
            <a:r>
              <a:rPr lang="en-US" dirty="0" smtClean="0"/>
              <a:t> </a:t>
            </a:r>
            <a:r>
              <a:rPr lang="en-US" b="1" dirty="0" smtClean="0"/>
              <a:t>Arunachal </a:t>
            </a:r>
            <a:r>
              <a:rPr lang="en-US" b="1" dirty="0" err="1" smtClean="0"/>
              <a:t>pradesh</a:t>
            </a:r>
            <a:r>
              <a:rPr lang="en-US" dirty="0" err="1" smtClean="0"/>
              <a:t>.These</a:t>
            </a:r>
            <a:r>
              <a:rPr lang="en-US" dirty="0" smtClean="0"/>
              <a:t> soils occupy about 8% of the total land area of India.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83515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10. Snowfields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type of soil are found in the polar and mountain area. Like </a:t>
            </a:r>
            <a:r>
              <a:rPr lang="en-US" smtClean="0"/>
              <a:t>Himalaya Region.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1" y="2133600"/>
            <a:ext cx="5410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5400" b="1" dirty="0" smtClean="0"/>
              <a:t>       THANK YOU</a:t>
            </a:r>
            <a:endParaRPr lang="en-US" sz="5400" dirty="0" smtClean="0"/>
          </a:p>
        </p:txBody>
      </p:sp>
    </p:spTree>
  </p:cSld>
  <p:clrMapOvr>
    <a:masterClrMapping/>
  </p:clrMapOvr>
  <p:transition spd="slow"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TOPIC :- SOIL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endParaRPr lang="en-US" b="1" dirty="0" smtClean="0"/>
          </a:p>
          <a:p>
            <a:pPr fontAlgn="base"/>
            <a:endParaRPr lang="en-US" b="1" dirty="0" smtClean="0"/>
          </a:p>
          <a:p>
            <a:pPr fontAlgn="base"/>
            <a:endParaRPr lang="en-US" b="1" dirty="0" smtClean="0"/>
          </a:p>
          <a:p>
            <a:pPr fontAlgn="base"/>
            <a:r>
              <a:rPr lang="en-US" b="1" dirty="0" smtClean="0"/>
              <a:t>Definition of Soil</a:t>
            </a:r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Soil can be simply defined as a mixture of small rock particles/debris and organic materials/ humus which develop on the earth surface and support growth of plants.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Soil Classification – </a:t>
            </a:r>
            <a:r>
              <a:rPr lang="en-US" b="1" dirty="0" err="1" smtClean="0"/>
              <a:t>Urvara</a:t>
            </a:r>
            <a:r>
              <a:rPr lang="en-US" b="1" dirty="0" smtClean="0"/>
              <a:t> </a:t>
            </a:r>
            <a:r>
              <a:rPr lang="en-US" b="1" dirty="0" err="1" smtClean="0"/>
              <a:t>vs</a:t>
            </a:r>
            <a:r>
              <a:rPr lang="en-US" b="1" dirty="0" smtClean="0"/>
              <a:t> </a:t>
            </a:r>
            <a:r>
              <a:rPr lang="en-US" b="1" dirty="0" err="1" smtClean="0"/>
              <a:t>Usara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In India, soil had been classified from the ancient period itself even though it was not as detail as the modern classifications.</a:t>
            </a:r>
          </a:p>
          <a:p>
            <a:pPr lvl="0" fontAlgn="base"/>
            <a:r>
              <a:rPr lang="en-US" dirty="0" smtClean="0"/>
              <a:t>In the </a:t>
            </a:r>
            <a:r>
              <a:rPr lang="en-US" b="1" dirty="0" smtClean="0"/>
              <a:t>ancient period,</a:t>
            </a:r>
            <a:r>
              <a:rPr lang="en-US" dirty="0" smtClean="0"/>
              <a:t> the classification was based on only two things; whether the soil is fertile or sterile. Thus the classification were:</a:t>
            </a:r>
          </a:p>
          <a:p>
            <a:pPr lvl="0" fontAlgn="base"/>
            <a:r>
              <a:rPr lang="en-US" dirty="0" err="1" smtClean="0"/>
              <a:t>Urvara</a:t>
            </a:r>
            <a:r>
              <a:rPr lang="en-US" dirty="0" smtClean="0"/>
              <a:t> [fertile]</a:t>
            </a:r>
          </a:p>
          <a:p>
            <a:r>
              <a:rPr lang="en-US" dirty="0" err="1" smtClean="0"/>
              <a:t>Usara</a:t>
            </a:r>
            <a:r>
              <a:rPr lang="en-US" dirty="0" smtClean="0"/>
              <a:t> [sterile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Soil Classification – Agencies involved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dirty="0" smtClean="0"/>
              <a:t>In the modern period, when men started to know about the various characteristics of soil they began to classify soil on the basis of texture, </a:t>
            </a:r>
            <a:r>
              <a:rPr lang="en-US" dirty="0" err="1" smtClean="0"/>
              <a:t>colour</a:t>
            </a:r>
            <a:r>
              <a:rPr lang="en-US" dirty="0" smtClean="0"/>
              <a:t>, moisture etc.</a:t>
            </a:r>
          </a:p>
          <a:p>
            <a:pPr lvl="0" fontAlgn="base"/>
            <a:r>
              <a:rPr lang="en-US" dirty="0" smtClean="0"/>
              <a:t>When the </a:t>
            </a:r>
            <a:r>
              <a:rPr lang="en-US" b="1" dirty="0" smtClean="0"/>
              <a:t>Soil survey of India</a:t>
            </a:r>
            <a:r>
              <a:rPr lang="en-US" dirty="0" smtClean="0"/>
              <a:t> was established in </a:t>
            </a:r>
            <a:r>
              <a:rPr lang="en-US" b="1" dirty="0" smtClean="0"/>
              <a:t>1956, </a:t>
            </a:r>
            <a:r>
              <a:rPr lang="en-US" dirty="0" smtClean="0"/>
              <a:t>they studied soils of India and their characteristics.</a:t>
            </a:r>
          </a:p>
          <a:p>
            <a:pPr lvl="0" fontAlgn="base"/>
            <a:r>
              <a:rPr lang="en-US" b="1" dirty="0" smtClean="0"/>
              <a:t>The National Bureau of Soil Survey and the Land Use Planning</a:t>
            </a:r>
            <a:r>
              <a:rPr lang="en-US" dirty="0" smtClean="0"/>
              <a:t>, an institute under the control of Indian Council of Agriculture Research did a lot of studies on Indian soil.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Major classification of Indian soils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lvl="0" fontAlgn="base"/>
            <a:endParaRPr lang="en-US" dirty="0" smtClean="0"/>
          </a:p>
          <a:p>
            <a:pPr lvl="0" fontAlgn="base"/>
            <a:r>
              <a:rPr lang="en-US" dirty="0" smtClean="0"/>
              <a:t>Alluvial soil [43%]</a:t>
            </a:r>
          </a:p>
          <a:p>
            <a:pPr lvl="0" fontAlgn="base"/>
            <a:r>
              <a:rPr lang="en-US" dirty="0" smtClean="0"/>
              <a:t>Red soil [18.5%]</a:t>
            </a:r>
          </a:p>
          <a:p>
            <a:pPr lvl="0" fontAlgn="base"/>
            <a:r>
              <a:rPr lang="en-US" dirty="0" smtClean="0"/>
              <a:t>Black / </a:t>
            </a:r>
            <a:r>
              <a:rPr lang="en-US" dirty="0" err="1" smtClean="0"/>
              <a:t>regur</a:t>
            </a:r>
            <a:r>
              <a:rPr lang="en-US" dirty="0" smtClean="0"/>
              <a:t> soil [15%]</a:t>
            </a:r>
          </a:p>
          <a:p>
            <a:pPr lvl="0" fontAlgn="base"/>
            <a:r>
              <a:rPr lang="en-US" dirty="0" smtClean="0"/>
              <a:t>Arid / desert soil</a:t>
            </a:r>
          </a:p>
          <a:p>
            <a:pPr lvl="0" fontAlgn="base"/>
            <a:r>
              <a:rPr lang="en-US" dirty="0" err="1" smtClean="0"/>
              <a:t>Laterite</a:t>
            </a:r>
            <a:r>
              <a:rPr lang="en-US" dirty="0" smtClean="0"/>
              <a:t> soil</a:t>
            </a:r>
          </a:p>
          <a:p>
            <a:pPr lvl="0" fontAlgn="base"/>
            <a:r>
              <a:rPr lang="en-US" dirty="0" smtClean="0"/>
              <a:t>Saline soil</a:t>
            </a:r>
          </a:p>
          <a:p>
            <a:pPr lvl="0" fontAlgn="base"/>
            <a:r>
              <a:rPr lang="en-US" dirty="0" smtClean="0"/>
              <a:t>Peaty / marshy soil</a:t>
            </a:r>
          </a:p>
          <a:p>
            <a:pPr lvl="0" fontAlgn="base"/>
            <a:r>
              <a:rPr lang="en-US" dirty="0" smtClean="0"/>
              <a:t>Forest soil</a:t>
            </a:r>
          </a:p>
          <a:p>
            <a:pPr lvl="0" fontAlgn="base"/>
            <a:r>
              <a:rPr lang="en-US" dirty="0" smtClean="0"/>
              <a:t>Sub-mountain soil</a:t>
            </a:r>
          </a:p>
          <a:p>
            <a:pPr lvl="0" fontAlgn="base"/>
            <a:r>
              <a:rPr lang="en-US" dirty="0" smtClean="0"/>
              <a:t>Snowfields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jor soil types in India"/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"/>
            <a:ext cx="7620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1.  Alluvial soil: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 lvl="0" fontAlgn="base"/>
            <a:r>
              <a:rPr lang="en-US" dirty="0" smtClean="0"/>
              <a:t>Mostly available soil in India (about 43%) which covers an area of 143 sq.km.</a:t>
            </a:r>
          </a:p>
          <a:p>
            <a:pPr lvl="0" fontAlgn="base"/>
            <a:r>
              <a:rPr lang="en-US" dirty="0" smtClean="0"/>
              <a:t>Widespread in northern plains and river valleys.</a:t>
            </a:r>
          </a:p>
          <a:p>
            <a:pPr lvl="0" fontAlgn="base"/>
            <a:r>
              <a:rPr lang="en-US" dirty="0" smtClean="0"/>
              <a:t>In peninsular-India, they are mostly found in deltas and estuaries.</a:t>
            </a:r>
          </a:p>
          <a:p>
            <a:pPr lvl="0" fontAlgn="base"/>
            <a:r>
              <a:rPr lang="en-US" dirty="0" smtClean="0"/>
              <a:t>Humus, lime and organic matters are present.</a:t>
            </a:r>
          </a:p>
          <a:p>
            <a:pPr lvl="0" fontAlgn="base"/>
            <a:r>
              <a:rPr lang="en-US" dirty="0" smtClean="0"/>
              <a:t>Highly fertile.</a:t>
            </a:r>
          </a:p>
          <a:p>
            <a:pPr lvl="0" fontAlgn="base"/>
            <a:r>
              <a:rPr lang="en-US" dirty="0" smtClean="0"/>
              <a:t>Indus-</a:t>
            </a:r>
            <a:r>
              <a:rPr lang="en-US" dirty="0" err="1" smtClean="0"/>
              <a:t>Ganga</a:t>
            </a:r>
            <a:r>
              <a:rPr lang="en-US" dirty="0" smtClean="0"/>
              <a:t>-</a:t>
            </a:r>
            <a:r>
              <a:rPr lang="en-US" dirty="0" err="1" smtClean="0"/>
              <a:t>Brahmaputhra</a:t>
            </a:r>
            <a:r>
              <a:rPr lang="en-US" dirty="0" smtClean="0"/>
              <a:t> plain, Narmada-</a:t>
            </a:r>
            <a:r>
              <a:rPr lang="en-US" dirty="0" err="1" smtClean="0"/>
              <a:t>Tapi</a:t>
            </a:r>
            <a:r>
              <a:rPr lang="en-US" dirty="0" smtClean="0"/>
              <a:t> plain etc. are examples.</a:t>
            </a:r>
          </a:p>
          <a:p>
            <a:pPr lvl="0" fontAlgn="base"/>
            <a:r>
              <a:rPr lang="en-US" dirty="0" smtClean="0"/>
              <a:t>They are depositional soil – transported and deposited by rivers, streams etc.</a:t>
            </a:r>
          </a:p>
          <a:p>
            <a:pPr lvl="0" fontAlgn="base"/>
            <a:r>
              <a:rPr lang="en-US" dirty="0" smtClean="0"/>
              <a:t>Sand content decreases from west to east of the country.</a:t>
            </a:r>
          </a:p>
          <a:p>
            <a:pPr lvl="0" fontAlgn="base"/>
            <a:r>
              <a:rPr lang="en-US" dirty="0" smtClean="0"/>
              <a:t>New alluvium is termed as </a:t>
            </a:r>
            <a:r>
              <a:rPr lang="en-US" b="1" dirty="0" err="1" smtClean="0"/>
              <a:t>Khadar</a:t>
            </a:r>
            <a:r>
              <a:rPr lang="en-US" dirty="0" smtClean="0"/>
              <a:t> and old alluvium is termed as </a:t>
            </a:r>
            <a:r>
              <a:rPr lang="en-US" b="1" dirty="0" err="1" smtClean="0"/>
              <a:t>Bhangar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7391400" cy="5211763"/>
          </a:xfrm>
        </p:spPr>
        <p:txBody>
          <a:bodyPr/>
          <a:lstStyle/>
          <a:p>
            <a:pPr lvl="0" fontAlgn="base"/>
            <a:r>
              <a:rPr lang="en-US" b="1" u="sng" dirty="0" err="1" smtClean="0"/>
              <a:t>Colour</a:t>
            </a:r>
            <a:r>
              <a:rPr lang="en-US" b="1" u="sng" dirty="0" smtClean="0"/>
              <a:t>:</a:t>
            </a:r>
            <a:r>
              <a:rPr lang="en-US" dirty="0" smtClean="0"/>
              <a:t> Light Grey to Ash Grey.</a:t>
            </a:r>
          </a:p>
          <a:p>
            <a:pPr lvl="0" fontAlgn="base"/>
            <a:r>
              <a:rPr lang="en-US" b="1" u="sng" dirty="0" smtClean="0"/>
              <a:t>Texture:</a:t>
            </a:r>
            <a:r>
              <a:rPr lang="en-US" dirty="0" smtClean="0"/>
              <a:t> Sandy to </a:t>
            </a:r>
            <a:r>
              <a:rPr lang="en-US" dirty="0" err="1" smtClean="0"/>
              <a:t>silty</a:t>
            </a:r>
            <a:r>
              <a:rPr lang="en-US" dirty="0" smtClean="0"/>
              <a:t> loam or clay.</a:t>
            </a:r>
          </a:p>
          <a:p>
            <a:pPr lvl="0" fontAlgn="base"/>
            <a:r>
              <a:rPr lang="en-US" dirty="0" smtClean="0"/>
              <a:t>Rich in: potash</a:t>
            </a:r>
          </a:p>
          <a:p>
            <a:pPr lvl="0" fontAlgn="base"/>
            <a:r>
              <a:rPr lang="en-US" dirty="0" smtClean="0"/>
              <a:t>Poor in: phosphorous.</a:t>
            </a:r>
          </a:p>
          <a:p>
            <a:pPr lvl="0" fontAlgn="base"/>
            <a:r>
              <a:rPr lang="en-US" dirty="0" smtClean="0"/>
              <a:t>Wheat, rice, maize, sugarcane, pulses, oilseed etc are cultivated mainly.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 Red soil: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b="1" dirty="0" smtClean="0"/>
              <a:t>	</a:t>
            </a:r>
            <a:endParaRPr lang="en-US" dirty="0" smtClean="0"/>
          </a:p>
          <a:p>
            <a:pPr lvl="0" fontAlgn="base"/>
            <a:r>
              <a:rPr lang="en-US" dirty="0" smtClean="0"/>
              <a:t>Seen mainly in low rainfall area.</a:t>
            </a:r>
          </a:p>
          <a:p>
            <a:pPr lvl="0" fontAlgn="base"/>
            <a:r>
              <a:rPr lang="en-US" dirty="0" smtClean="0"/>
              <a:t>Red Soil in India are poor in </a:t>
            </a:r>
            <a:r>
              <a:rPr lang="en-US" b="1" dirty="0" smtClean="0"/>
              <a:t>phosphorus</a:t>
            </a:r>
            <a:r>
              <a:rPr lang="en-US" dirty="0" smtClean="0"/>
              <a:t>, </a:t>
            </a:r>
            <a:r>
              <a:rPr lang="en-US" b="1" dirty="0" smtClean="0"/>
              <a:t>nitrogen</a:t>
            </a:r>
            <a:r>
              <a:rPr lang="en-US" dirty="0" smtClean="0"/>
              <a:t> and </a:t>
            </a:r>
            <a:r>
              <a:rPr lang="en-US" b="1" dirty="0" smtClean="0"/>
              <a:t>lime</a:t>
            </a:r>
            <a:r>
              <a:rPr lang="en-US" dirty="0" smtClean="0"/>
              <a:t> contents. The red soils covers a large portion of land in India. It is found in Indian states such as Tamil Nadu, southern Karnataka, north-eastern Andhra Pradesh and some parts of Madhya Pradesh, Chhattisgarh and </a:t>
            </a:r>
            <a:r>
              <a:rPr lang="en-US" dirty="0" err="1" smtClean="0"/>
              <a:t>Odisha</a:t>
            </a:r>
            <a:r>
              <a:rPr lang="en-US" dirty="0" smtClean="0"/>
              <a:t>.</a:t>
            </a:r>
          </a:p>
          <a:p>
            <a:pPr lvl="0" fontAlgn="base"/>
            <a:r>
              <a:rPr lang="en-US" dirty="0" smtClean="0"/>
              <a:t>Wheat, cotton, pulses, tobacco, oilseeds, potato etc are cultivated.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</TotalTime>
  <Words>464</Words>
  <Application>Microsoft Office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CHANDIDAS MAHAVIDYALAYA </vt:lpstr>
      <vt:lpstr>           TOPIC :- SOIL OF INDIA</vt:lpstr>
      <vt:lpstr>Soil Classification – Urvara vs Usara </vt:lpstr>
      <vt:lpstr>Soil Classification – Agencies involved </vt:lpstr>
      <vt:lpstr>Major classification of Indian soils </vt:lpstr>
      <vt:lpstr>Slide 6</vt:lpstr>
      <vt:lpstr>  1.  Alluvial soil: </vt:lpstr>
      <vt:lpstr>Slide 8</vt:lpstr>
      <vt:lpstr>2.  Red soil:</vt:lpstr>
      <vt:lpstr>  3. Black soil / regur soil: </vt:lpstr>
      <vt:lpstr>4. Laterite soil: </vt:lpstr>
      <vt:lpstr>5. Saline soil:</vt:lpstr>
      <vt:lpstr>6. Desert / arid soil: </vt:lpstr>
      <vt:lpstr>7. Peaty / marshy soil: </vt:lpstr>
      <vt:lpstr>8. Forest soil: </vt:lpstr>
      <vt:lpstr>9. Mountain soil: </vt:lpstr>
      <vt:lpstr>10. Snowfields 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CHANDIDAS MAHAVIDYALAYA </dc:title>
  <dc:creator>aaaa</dc:creator>
  <cp:lastModifiedBy>Windows User</cp:lastModifiedBy>
  <cp:revision>45</cp:revision>
  <dcterms:created xsi:type="dcterms:W3CDTF">2006-08-16T00:00:00Z</dcterms:created>
  <dcterms:modified xsi:type="dcterms:W3CDTF">2022-12-19T13:42:03Z</dcterms:modified>
</cp:coreProperties>
</file>